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39"/>
  </p:notesMasterIdLst>
  <p:sldIdLst>
    <p:sldId id="281" r:id="rId6"/>
    <p:sldId id="261" r:id="rId7"/>
    <p:sldId id="307" r:id="rId8"/>
    <p:sldId id="308" r:id="rId9"/>
    <p:sldId id="265" r:id="rId10"/>
    <p:sldId id="316" r:id="rId11"/>
    <p:sldId id="318" r:id="rId12"/>
    <p:sldId id="287" r:id="rId13"/>
    <p:sldId id="266" r:id="rId14"/>
    <p:sldId id="312" r:id="rId15"/>
    <p:sldId id="313" r:id="rId16"/>
    <p:sldId id="314" r:id="rId17"/>
    <p:sldId id="315" r:id="rId18"/>
    <p:sldId id="311" r:id="rId19"/>
    <p:sldId id="309" r:id="rId20"/>
    <p:sldId id="296" r:id="rId21"/>
    <p:sldId id="320" r:id="rId22"/>
    <p:sldId id="298" r:id="rId23"/>
    <p:sldId id="268" r:id="rId24"/>
    <p:sldId id="302" r:id="rId25"/>
    <p:sldId id="322" r:id="rId26"/>
    <p:sldId id="323" r:id="rId27"/>
    <p:sldId id="324" r:id="rId28"/>
    <p:sldId id="306" r:id="rId29"/>
    <p:sldId id="321" r:id="rId30"/>
    <p:sldId id="305" r:id="rId31"/>
    <p:sldId id="300" r:id="rId32"/>
    <p:sldId id="293" r:id="rId33"/>
    <p:sldId id="295" r:id="rId34"/>
    <p:sldId id="304" r:id="rId35"/>
    <p:sldId id="303" r:id="rId36"/>
    <p:sldId id="276" r:id="rId37"/>
    <p:sldId id="27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280" autoAdjust="0"/>
  </p:normalViewPr>
  <p:slideViewPr>
    <p:cSldViewPr snapToGrid="0">
      <p:cViewPr varScale="1">
        <p:scale>
          <a:sx n="65" d="100"/>
          <a:sy n="65" d="100"/>
        </p:scale>
        <p:origin x="696" y="60"/>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itle>
    <c:autoTitleDeleted val="0"/>
    <c:plotArea>
      <c:layout>
        <c:manualLayout>
          <c:layoutTarget val="inner"/>
          <c:xMode val="edge"/>
          <c:yMode val="edge"/>
          <c:x val="7.2136482939632568E-2"/>
          <c:y val="0.24126582278481018"/>
          <c:w val="0.86683814523184599"/>
          <c:h val="0.57698993322037284"/>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122592256"/>
        <c:axId val="122614912"/>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122770176"/>
        <c:axId val="122616832"/>
      </c:lineChart>
      <c:catAx>
        <c:axId val="12259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noMultiLvlLbl val="0"/>
      </c:catAx>
      <c:valAx>
        <c:axId val="12261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majorTickMark val="out"/>
        <c:minorTickMark val="none"/>
        <c:tickLblPos val="none"/>
        <c:crossAx val="122770176"/>
        <c:crosses val="max"/>
        <c:crossBetween val="between"/>
      </c:valAx>
      <c:catAx>
        <c:axId val="122770176"/>
        <c:scaling>
          <c:orientation val="minMax"/>
        </c:scaling>
        <c:delete val="1"/>
        <c:axPos val="b"/>
        <c:majorTickMark val="out"/>
        <c:minorTickMark val="none"/>
        <c:tickLblPos val="none"/>
        <c:crossAx val="122616832"/>
        <c:crosses val="autoZero"/>
        <c:auto val="1"/>
        <c:lblAlgn val="ctr"/>
        <c:lblOffset val="100"/>
        <c:noMultiLvlLbl val="0"/>
      </c:catAx>
      <c:spPr>
        <a:noFill/>
        <a:ln w="25400">
          <a:noFill/>
        </a:ln>
        <a:effectLst/>
      </c:spPr>
    </c:plotArea>
    <c:legend>
      <c:legendPos val="b"/>
      <c:layout>
        <c:manualLayout>
          <c:xMode val="edge"/>
          <c:yMode val="edge"/>
          <c:x val="0.37317954521739827"/>
          <c:y val="0.1186703877205223"/>
          <c:w val="0.25607390819266862"/>
          <c:h val="7.1203030000996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19293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36858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1762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064804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12/7/2016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9" name="Donut 8"/>
          <p:cNvSpPr/>
          <p:nvPr/>
        </p:nvSpPr>
        <p:spPr>
          <a:xfrm>
            <a:off x="363669" y="131302"/>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09836" y="253411"/>
            <a:ext cx="10419840" cy="646331"/>
          </a:xfrm>
          <a:prstGeom prst="rect">
            <a:avLst/>
          </a:prstGeom>
          <a:noFill/>
        </p:spPr>
        <p:txBody>
          <a:bodyPr wrap="none" rtlCol="0">
            <a:spAutoFit/>
          </a:bodyPr>
          <a:lstStyle/>
          <a:p>
            <a:r>
              <a:rPr lang="en-US" sz="3600" b="1" dirty="0">
                <a:solidFill>
                  <a:prstClr val="white"/>
                </a:solidFill>
                <a:latin typeface="Microsoft YaHei Light" pitchFamily="34" charset="-122"/>
                <a:ea typeface="Microsoft YaHei Light" pitchFamily="34" charset="-122"/>
              </a:rPr>
              <a:t>2</a:t>
            </a:r>
            <a:r>
              <a:rPr lang="en-US" sz="3600" b="1" baseline="30000" dirty="0">
                <a:solidFill>
                  <a:prstClr val="white"/>
                </a:solidFill>
                <a:latin typeface="Microsoft YaHei Light" pitchFamily="34" charset="-122"/>
                <a:ea typeface="Microsoft YaHei Light" pitchFamily="34" charset="-122"/>
              </a:rPr>
              <a:t>nd</a:t>
            </a:r>
            <a:r>
              <a:rPr lang="en-US" sz="3600" b="1" dirty="0">
                <a:solidFill>
                  <a:prstClr val="white"/>
                </a:solidFill>
                <a:latin typeface="Microsoft YaHei Light" pitchFamily="34" charset="-122"/>
                <a:ea typeface="Microsoft YaHei Light" pitchFamily="34" charset="-122"/>
              </a:rPr>
              <a:t> Milestone Activities (Cancellation and Refund)</a:t>
            </a:r>
          </a:p>
        </p:txBody>
      </p: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870" y="1011060"/>
            <a:ext cx="10201275" cy="5305425"/>
          </a:xfrm>
          <a:prstGeom prst="rect">
            <a:avLst/>
          </a:prstGeom>
        </p:spPr>
      </p:pic>
      <p:sp>
        <p:nvSpPr>
          <p:cNvPr id="7" name="Rectangle 6"/>
          <p:cNvSpPr/>
          <p:nvPr/>
        </p:nvSpPr>
        <p:spPr>
          <a:xfrm>
            <a:off x="8598856" y="1123727"/>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11314" y="186363"/>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79009" y="207612"/>
            <a:ext cx="917110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(Printing)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1262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90275"/>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582928" y="211317"/>
            <a:ext cx="10402591"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(Task division)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14" name="Table 13"/>
          <p:cNvGraphicFramePr>
            <a:graphicFrameLocks noGrp="1"/>
          </p:cNvGraphicFramePr>
          <p:nvPr>
            <p:extLst>
              <p:ext uri="{D42A27DB-BD31-4B8C-83A1-F6EECF244321}">
                <p14:modId xmlns:p14="http://schemas.microsoft.com/office/powerpoint/2010/main" val="3944889265"/>
              </p:ext>
            </p:extLst>
          </p:nvPr>
        </p:nvGraphicFramePr>
        <p:xfrm>
          <a:off x="82504" y="1767349"/>
          <a:ext cx="4062256" cy="2146744"/>
        </p:xfrm>
        <a:graphic>
          <a:graphicData uri="http://schemas.openxmlformats.org/drawingml/2006/table">
            <a:tbl>
              <a:tblPr/>
              <a:tblGrid>
                <a:gridCol w="571612">
                  <a:extLst>
                    <a:ext uri="{9D8B030D-6E8A-4147-A177-3AD203B41FA5}">
                      <a16:colId xmlns:a16="http://schemas.microsoft.com/office/drawing/2014/main" val="758655036"/>
                    </a:ext>
                  </a:extLst>
                </a:gridCol>
                <a:gridCol w="2255963">
                  <a:extLst>
                    <a:ext uri="{9D8B030D-6E8A-4147-A177-3AD203B41FA5}">
                      <a16:colId xmlns:a16="http://schemas.microsoft.com/office/drawing/2014/main" val="1303547910"/>
                    </a:ext>
                  </a:extLst>
                </a:gridCol>
                <a:gridCol w="670691">
                  <a:extLst>
                    <a:ext uri="{9D8B030D-6E8A-4147-A177-3AD203B41FA5}">
                      <a16:colId xmlns:a16="http://schemas.microsoft.com/office/drawing/2014/main" val="3867666237"/>
                    </a:ext>
                  </a:extLst>
                </a:gridCol>
                <a:gridCol w="563990">
                  <a:extLst>
                    <a:ext uri="{9D8B030D-6E8A-4147-A177-3AD203B41FA5}">
                      <a16:colId xmlns:a16="http://schemas.microsoft.com/office/drawing/2014/main" val="3400852752"/>
                    </a:ext>
                  </a:extLst>
                </a:gridCol>
              </a:tblGrid>
              <a:tr h="231864">
                <a:tc gridSpan="4">
                  <a:txBody>
                    <a:bodyPr/>
                    <a:lstStyle/>
                    <a:p>
                      <a:pPr algn="ctr" fontAlgn="b"/>
                      <a:r>
                        <a:rPr lang="en-US" sz="1100" b="1" i="0" u="none" strike="noStrike" dirty="0">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38169">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38169">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4769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9702311"/>
              </p:ext>
            </p:extLst>
          </p:nvPr>
        </p:nvGraphicFramePr>
        <p:xfrm>
          <a:off x="4173224" y="1750427"/>
          <a:ext cx="3899406" cy="2163665"/>
        </p:xfrm>
        <a:graphic>
          <a:graphicData uri="http://schemas.openxmlformats.org/drawingml/2006/table">
            <a:tbl>
              <a:tblPr/>
              <a:tblGrid>
                <a:gridCol w="534654">
                  <a:extLst>
                    <a:ext uri="{9D8B030D-6E8A-4147-A177-3AD203B41FA5}">
                      <a16:colId xmlns:a16="http://schemas.microsoft.com/office/drawing/2014/main" val="32410124"/>
                    </a:ext>
                  </a:extLst>
                </a:gridCol>
                <a:gridCol w="2209901">
                  <a:extLst>
                    <a:ext uri="{9D8B030D-6E8A-4147-A177-3AD203B41FA5}">
                      <a16:colId xmlns:a16="http://schemas.microsoft.com/office/drawing/2014/main" val="3986328295"/>
                    </a:ext>
                  </a:extLst>
                </a:gridCol>
                <a:gridCol w="627326">
                  <a:extLst>
                    <a:ext uri="{9D8B030D-6E8A-4147-A177-3AD203B41FA5}">
                      <a16:colId xmlns:a16="http://schemas.microsoft.com/office/drawing/2014/main" val="243040679"/>
                    </a:ext>
                  </a:extLst>
                </a:gridCol>
                <a:gridCol w="527525">
                  <a:extLst>
                    <a:ext uri="{9D8B030D-6E8A-4147-A177-3AD203B41FA5}">
                      <a16:colId xmlns:a16="http://schemas.microsoft.com/office/drawing/2014/main" val="2727304672"/>
                    </a:ext>
                  </a:extLst>
                </a:gridCol>
              </a:tblGrid>
              <a:tr h="276561">
                <a:tc gridSpan="4">
                  <a:txBody>
                    <a:bodyPr/>
                    <a:lstStyle/>
                    <a:p>
                      <a:pPr algn="ctr" fontAlgn="b"/>
                      <a:r>
                        <a:rPr lang="en-US" sz="11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362469">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17805">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17805">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68087532"/>
              </p:ext>
            </p:extLst>
          </p:nvPr>
        </p:nvGraphicFramePr>
        <p:xfrm>
          <a:off x="128998" y="3999346"/>
          <a:ext cx="3964626" cy="2035173"/>
        </p:xfrm>
        <a:graphic>
          <a:graphicData uri="http://schemas.openxmlformats.org/drawingml/2006/table">
            <a:tbl>
              <a:tblPr/>
              <a:tblGrid>
                <a:gridCol w="482650">
                  <a:extLst>
                    <a:ext uri="{9D8B030D-6E8A-4147-A177-3AD203B41FA5}">
                      <a16:colId xmlns:a16="http://schemas.microsoft.com/office/drawing/2014/main" val="4165597696"/>
                    </a:ext>
                  </a:extLst>
                </a:gridCol>
                <a:gridCol w="2364986">
                  <a:extLst>
                    <a:ext uri="{9D8B030D-6E8A-4147-A177-3AD203B41FA5}">
                      <a16:colId xmlns:a16="http://schemas.microsoft.com/office/drawing/2014/main" val="977660748"/>
                    </a:ext>
                  </a:extLst>
                </a:gridCol>
                <a:gridCol w="606760">
                  <a:extLst>
                    <a:ext uri="{9D8B030D-6E8A-4147-A177-3AD203B41FA5}">
                      <a16:colId xmlns:a16="http://schemas.microsoft.com/office/drawing/2014/main" val="1567502573"/>
                    </a:ext>
                  </a:extLst>
                </a:gridCol>
                <a:gridCol w="510230">
                  <a:extLst>
                    <a:ext uri="{9D8B030D-6E8A-4147-A177-3AD203B41FA5}">
                      <a16:colId xmlns:a16="http://schemas.microsoft.com/office/drawing/2014/main" val="634342323"/>
                    </a:ext>
                  </a:extLst>
                </a:gridCol>
              </a:tblGrid>
              <a:tr h="208700">
                <a:tc gridSpan="4">
                  <a:txBody>
                    <a:bodyPr/>
                    <a:lstStyle/>
                    <a:p>
                      <a:pPr algn="ctr" fontAlgn="b"/>
                      <a:r>
                        <a:rPr lang="en-US" sz="1100" b="1" i="0" u="none" strike="noStrike" dirty="0">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08700">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08700">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357226">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08700">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08700">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1704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74006875"/>
              </p:ext>
            </p:extLst>
          </p:nvPr>
        </p:nvGraphicFramePr>
        <p:xfrm>
          <a:off x="8131508" y="1746668"/>
          <a:ext cx="3972926" cy="2167426"/>
        </p:xfrm>
        <a:graphic>
          <a:graphicData uri="http://schemas.openxmlformats.org/drawingml/2006/table">
            <a:tbl>
              <a:tblPr/>
              <a:tblGrid>
                <a:gridCol w="524594">
                  <a:extLst>
                    <a:ext uri="{9D8B030D-6E8A-4147-A177-3AD203B41FA5}">
                      <a16:colId xmlns:a16="http://schemas.microsoft.com/office/drawing/2014/main" val="2915462545"/>
                    </a:ext>
                  </a:extLst>
                </a:gridCol>
                <a:gridCol w="2315209">
                  <a:extLst>
                    <a:ext uri="{9D8B030D-6E8A-4147-A177-3AD203B41FA5}">
                      <a16:colId xmlns:a16="http://schemas.microsoft.com/office/drawing/2014/main" val="782748688"/>
                    </a:ext>
                  </a:extLst>
                </a:gridCol>
                <a:gridCol w="615524">
                  <a:extLst>
                    <a:ext uri="{9D8B030D-6E8A-4147-A177-3AD203B41FA5}">
                      <a16:colId xmlns:a16="http://schemas.microsoft.com/office/drawing/2014/main" val="4152430432"/>
                    </a:ext>
                  </a:extLst>
                </a:gridCol>
                <a:gridCol w="517599">
                  <a:extLst>
                    <a:ext uri="{9D8B030D-6E8A-4147-A177-3AD203B41FA5}">
                      <a16:colId xmlns:a16="http://schemas.microsoft.com/office/drawing/2014/main" val="3077483657"/>
                    </a:ext>
                  </a:extLst>
                </a:gridCol>
              </a:tblGrid>
              <a:tr h="207415">
                <a:tc gridSpan="4">
                  <a:txBody>
                    <a:bodyPr/>
                    <a:lstStyle/>
                    <a:p>
                      <a:pPr algn="ctr" fontAlgn="b"/>
                      <a:r>
                        <a:rPr lang="en-US" sz="1100" b="1" i="0" u="none" strike="noStrike" dirty="0">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311843">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403678">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07415">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0741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4238642"/>
              </p:ext>
            </p:extLst>
          </p:nvPr>
        </p:nvGraphicFramePr>
        <p:xfrm>
          <a:off x="4176563" y="3999346"/>
          <a:ext cx="3885683" cy="2035172"/>
        </p:xfrm>
        <a:graphic>
          <a:graphicData uri="http://schemas.openxmlformats.org/presentationml/2006/ole">
            <mc:AlternateContent xmlns:mc="http://schemas.openxmlformats.org/markup-compatibility/2006">
              <mc:Choice xmlns:v="urn:schemas-microsoft-com:vml" Requires="v">
                <p:oleObj spid="_x0000_s3154"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563" y="3999346"/>
                        <a:ext cx="3885683" cy="2035172"/>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5681940"/>
              </p:ext>
            </p:extLst>
          </p:nvPr>
        </p:nvGraphicFramePr>
        <p:xfrm>
          <a:off x="8080827" y="3999346"/>
          <a:ext cx="4098015" cy="2035172"/>
        </p:xfrm>
        <a:graphic>
          <a:graphicData uri="http://schemas.openxmlformats.org/presentationml/2006/ole">
            <mc:AlternateContent xmlns:mc="http://schemas.openxmlformats.org/markup-compatibility/2006">
              <mc:Choice xmlns:v="urn:schemas-microsoft-com:vml" Requires="v">
                <p:oleObj spid="_x0000_s3155"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827" y="3999346"/>
                        <a:ext cx="4098015" cy="2035172"/>
                      </a:xfrm>
                      <a:prstGeom prst="rect">
                        <a:avLst/>
                      </a:prstGeom>
                      <a:noFill/>
                    </p:spPr>
                  </p:pic>
                </p:oleObj>
              </mc:Fallback>
            </mc:AlternateContent>
          </a:graphicData>
        </a:graphic>
      </p:graphicFrame>
      <p:sp>
        <p:nvSpPr>
          <p:cNvPr id="15" name="TextBox 14"/>
          <p:cNvSpPr txBox="1"/>
          <p:nvPr/>
        </p:nvSpPr>
        <p:spPr>
          <a:xfrm>
            <a:off x="3564146" y="2790707"/>
            <a:ext cx="5147977" cy="224676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divided our user stories into tasks. We followed the same design as we did in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Making a class file for User story and always Refactoring. But since we followed Object Oriented Design refactoring was not required much except for 2 cases.</a:t>
            </a:r>
          </a:p>
        </p:txBody>
      </p:sp>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2090"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(Design –</a:t>
            </a:r>
          </a:p>
          <a:p>
            <a:r>
              <a:rPr lang="en-US" sz="4800" b="1" dirty="0">
                <a:solidFill>
                  <a:prstClr val="white"/>
                </a:solidFill>
                <a:latin typeface="Microsoft YaHei Light" pitchFamily="34" charset="-122"/>
                <a:ea typeface="Microsoft YaHei Light" pitchFamily="34" charset="-122"/>
              </a:rPr>
              <a:t>Refactoring: SRP &amp;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cxnSp>
        <p:nvCxnSpPr>
          <p:cNvPr id="10" name="Straight Arrow Connector 9"/>
          <p:cNvCxnSpPr/>
          <p:nvPr/>
        </p:nvCxnSpPr>
        <p:spPr>
          <a:xfrm flipH="1" flipV="1">
            <a:off x="3616566" y="3437071"/>
            <a:ext cx="1653550" cy="5043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6979920" y="2053260"/>
            <a:ext cx="4891884" cy="3543756"/>
          </a:xfrm>
          <a:prstGeom prst="rect">
            <a:avLst/>
          </a:prstGeom>
        </p:spPr>
      </p:pic>
      <p:cxnSp>
        <p:nvCxnSpPr>
          <p:cNvPr id="13" name="Straight Arrow Connector 12"/>
          <p:cNvCxnSpPr/>
          <p:nvPr/>
        </p:nvCxnSpPr>
        <p:spPr>
          <a:xfrm flipV="1">
            <a:off x="7279355" y="3341673"/>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3522" y="2372177"/>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Accepted applicants only which was in Check-In User story</a:t>
            </a:r>
          </a:p>
        </p:txBody>
      </p:sp>
      <p:sp>
        <p:nvSpPr>
          <p:cNvPr id="14" name="TextBox 13"/>
          <p:cNvSpPr txBox="1"/>
          <p:nvPr/>
        </p:nvSpPr>
        <p:spPr>
          <a:xfrm>
            <a:off x="8789103" y="2372177"/>
            <a:ext cx="1973937"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Check-In applicants which was to be used for bunkhouses and tribes user story</a:t>
            </a:r>
          </a:p>
        </p:txBody>
      </p:sp>
      <p:sp>
        <p:nvSpPr>
          <p:cNvPr id="8" name="TextBox 7"/>
          <p:cNvSpPr txBox="1"/>
          <p:nvPr/>
        </p:nvSpPr>
        <p:spPr>
          <a:xfrm>
            <a:off x="5287767" y="3437071"/>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these both functions to common functions as a part of refactoring</a:t>
            </a:r>
          </a:p>
        </p:txBody>
      </p: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3337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
        <p:nvSpPr>
          <p:cNvPr id="5" name="TextBox 4"/>
          <p:cNvSpPr txBox="1"/>
          <p:nvPr/>
        </p:nvSpPr>
        <p:spPr>
          <a:xfrm>
            <a:off x="3533666" y="2790707"/>
            <a:ext cx="514797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time also we used traditional sticky notes for the Big Board. This is a snapshot of our completed Big Board</a:t>
            </a:r>
          </a:p>
        </p:txBody>
      </p:sp>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728649" y="3324107"/>
            <a:ext cx="5201991"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were on track NEARLY for the whole of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This is due to the learning from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40" name="Group 39"/>
          <p:cNvGrpSpPr/>
          <p:nvPr/>
        </p:nvGrpSpPr>
        <p:grpSpPr>
          <a:xfrm>
            <a:off x="4844280" y="1082801"/>
            <a:ext cx="2411762" cy="2240859"/>
            <a:chOff x="1276897" y="3771326"/>
            <a:chExt cx="2411762" cy="2240859"/>
          </a:xfrm>
        </p:grpSpPr>
        <p:grpSp>
          <p:nvGrpSpPr>
            <p:cNvPr id="13" name="Group 12"/>
            <p:cNvGrpSpPr/>
            <p:nvPr/>
          </p:nvGrpSpPr>
          <p:grpSpPr>
            <a:xfrm>
              <a:off x="1276897" y="3815751"/>
              <a:ext cx="2411762" cy="2196434"/>
              <a:chOff x="1275615" y="3993700"/>
              <a:chExt cx="2411762" cy="2196434"/>
            </a:xfrm>
          </p:grpSpPr>
          <p:sp>
            <p:nvSpPr>
              <p:cNvPr id="22" name="TextBox 21"/>
              <p:cNvSpPr txBox="1"/>
              <p:nvPr/>
            </p:nvSpPr>
            <p:spPr>
              <a:xfrm>
                <a:off x="1452600" y="5790024"/>
                <a:ext cx="2054665"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Project Planning</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4" name="Group 43"/>
          <p:cNvGrpSpPr/>
          <p:nvPr/>
        </p:nvGrpSpPr>
        <p:grpSpPr>
          <a:xfrm>
            <a:off x="8246722" y="1167660"/>
            <a:ext cx="2411762" cy="2463776"/>
            <a:chOff x="8190262" y="3771326"/>
            <a:chExt cx="2411762" cy="2463776"/>
          </a:xfrm>
        </p:grpSpPr>
        <p:grpSp>
          <p:nvGrpSpPr>
            <p:cNvPr id="15" name="Group 14"/>
            <p:cNvGrpSpPr/>
            <p:nvPr/>
          </p:nvGrpSpPr>
          <p:grpSpPr>
            <a:xfrm>
              <a:off x="8190262" y="3771326"/>
              <a:ext cx="2411762" cy="2463776"/>
              <a:chOff x="8190262" y="3771326"/>
              <a:chExt cx="2411762" cy="2463776"/>
            </a:xfrm>
          </p:grpSpPr>
          <p:sp>
            <p:nvSpPr>
              <p:cNvPr id="34" name="TextBox 33"/>
              <p:cNvSpPr txBox="1"/>
              <p:nvPr/>
            </p:nvSpPr>
            <p:spPr>
              <a:xfrm>
                <a:off x="8480871" y="5527216"/>
                <a:ext cx="1721946"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Activities in </a:t>
                </a:r>
              </a:p>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7" cstate="print"/>
            <a:srcRect/>
            <a:stretch>
              <a:fillRect/>
            </a:stretch>
          </p:blipFill>
          <p:spPr bwMode="auto">
            <a:xfrm>
              <a:off x="1500472" y="1450531"/>
              <a:ext cx="2004926" cy="1214203"/>
            </a:xfrm>
            <a:prstGeom prst="rect">
              <a:avLst/>
            </a:prstGeom>
            <a:noFill/>
          </p:spPr>
        </p:pic>
      </p:grpSp>
      <p:grpSp>
        <p:nvGrpSpPr>
          <p:cNvPr id="36" name="Group 35"/>
          <p:cNvGrpSpPr/>
          <p:nvPr/>
        </p:nvGrpSpPr>
        <p:grpSpPr>
          <a:xfrm>
            <a:off x="1379043" y="4095904"/>
            <a:ext cx="2369143" cy="2217016"/>
            <a:chOff x="8191919" y="1337963"/>
            <a:chExt cx="2369143" cy="2217016"/>
          </a:xfrm>
        </p:grpSpPr>
        <p:sp>
          <p:nvSpPr>
            <p:cNvPr id="52" name="TextBox 51"/>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53" name="Frame 52"/>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grpSp>
        <p:nvGrpSpPr>
          <p:cNvPr id="5" name="Group 4"/>
          <p:cNvGrpSpPr/>
          <p:nvPr/>
        </p:nvGrpSpPr>
        <p:grpSpPr>
          <a:xfrm>
            <a:off x="4943928" y="4026026"/>
            <a:ext cx="2369143" cy="2217016"/>
            <a:chOff x="4943928" y="4026026"/>
            <a:chExt cx="2369143" cy="2217016"/>
          </a:xfrm>
        </p:grpSpPr>
        <p:grpSp>
          <p:nvGrpSpPr>
            <p:cNvPr id="55" name="Group 54"/>
            <p:cNvGrpSpPr/>
            <p:nvPr/>
          </p:nvGrpSpPr>
          <p:grpSpPr>
            <a:xfrm>
              <a:off x="4943928" y="4026026"/>
              <a:ext cx="2369143" cy="2217016"/>
              <a:chOff x="8191919" y="1337963"/>
              <a:chExt cx="2369143" cy="2217016"/>
            </a:xfrm>
          </p:grpSpPr>
          <p:sp>
            <p:nvSpPr>
              <p:cNvPr id="56" name="TextBox 55"/>
              <p:cNvSpPr txBox="1"/>
              <p:nvPr/>
            </p:nvSpPr>
            <p:spPr>
              <a:xfrm>
                <a:off x="8309694" y="3154869"/>
                <a:ext cx="2133597"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Automated Tools</a:t>
                </a:r>
              </a:p>
            </p:txBody>
          </p:sp>
          <p:sp>
            <p:nvSpPr>
              <p:cNvPr id="57" name="Frame 56"/>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0593" y="4026026"/>
              <a:ext cx="2232477" cy="1644506"/>
            </a:xfrm>
            <a:prstGeom prst="rect">
              <a:avLst/>
            </a:prstGeom>
          </p:spPr>
        </p:pic>
      </p:grpSp>
      <p:grpSp>
        <p:nvGrpSpPr>
          <p:cNvPr id="65" name="Group 64"/>
          <p:cNvGrpSpPr/>
          <p:nvPr/>
        </p:nvGrpSpPr>
        <p:grpSpPr>
          <a:xfrm>
            <a:off x="8306059" y="4018120"/>
            <a:ext cx="2411762" cy="2224922"/>
            <a:chOff x="4722996" y="4226084"/>
            <a:chExt cx="2411762" cy="2024866"/>
          </a:xfrm>
        </p:grpSpPr>
        <p:sp>
          <p:nvSpPr>
            <p:cNvPr id="66" name="Frame 65"/>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pic>
          <p:nvPicPr>
            <p:cNvPr id="68" name="Picture 67"/>
            <p:cNvPicPr>
              <a:picLocks noChangeAspect="1"/>
            </p:cNvPicPr>
            <p:nvPr/>
          </p:nvPicPr>
          <p:blipFill>
            <a:blip r:embed="rId11" cstate="print"/>
            <a:stretch>
              <a:fillRect/>
            </a:stretch>
          </p:blipFill>
          <p:spPr>
            <a:xfrm>
              <a:off x="4971170" y="4399637"/>
              <a:ext cx="1809096" cy="1134787"/>
            </a:xfrm>
            <a:prstGeom prst="rect">
              <a:avLst/>
            </a:prstGeom>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17">
                                          <p:stCondLst>
                                            <p:cond delay="0"/>
                                          </p:stCondLst>
                                        </p:cTn>
                                        <p:tgtEl>
                                          <p:spTgt spid="40"/>
                                        </p:tgtEl>
                                      </p:cBhvr>
                                    </p:animEffect>
                                    <p:anim calcmode="lin" valueType="num">
                                      <p:cBhvr>
                                        <p:cTn id="8" dur="68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0"/>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0"/>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0"/>
                                        </p:tgtEl>
                                        <p:attrNameLst>
                                          <p:attrName>ppt_y</p:attrName>
                                        </p:attrNameLst>
                                      </p:cBhvr>
                                      <p:tavLst>
                                        <p:tav tm="0" fmla="#ppt_y-sin(pi*$)/81">
                                          <p:val>
                                            <p:fltVal val="0"/>
                                          </p:val>
                                        </p:tav>
                                        <p:tav tm="100000">
                                          <p:val>
                                            <p:fltVal val="1"/>
                                          </p:val>
                                        </p:tav>
                                      </p:tavLst>
                                    </p:anim>
                                    <p:animScale>
                                      <p:cBhvr>
                                        <p:cTn id="13" dur="10">
                                          <p:stCondLst>
                                            <p:cond delay="244"/>
                                          </p:stCondLst>
                                        </p:cTn>
                                        <p:tgtEl>
                                          <p:spTgt spid="40"/>
                                        </p:tgtEl>
                                      </p:cBhvr>
                                      <p:to x="100000" y="60000"/>
                                    </p:animScale>
                                    <p:animScale>
                                      <p:cBhvr>
                                        <p:cTn id="14" dur="62" decel="50000">
                                          <p:stCondLst>
                                            <p:cond delay="254"/>
                                          </p:stCondLst>
                                        </p:cTn>
                                        <p:tgtEl>
                                          <p:spTgt spid="40"/>
                                        </p:tgtEl>
                                      </p:cBhvr>
                                      <p:to x="100000" y="100000"/>
                                    </p:animScale>
                                    <p:animScale>
                                      <p:cBhvr>
                                        <p:cTn id="15" dur="10">
                                          <p:stCondLst>
                                            <p:cond delay="492"/>
                                          </p:stCondLst>
                                        </p:cTn>
                                        <p:tgtEl>
                                          <p:spTgt spid="40"/>
                                        </p:tgtEl>
                                      </p:cBhvr>
                                      <p:to x="100000" y="80000"/>
                                    </p:animScale>
                                    <p:animScale>
                                      <p:cBhvr>
                                        <p:cTn id="16" dur="62" decel="50000">
                                          <p:stCondLst>
                                            <p:cond delay="502"/>
                                          </p:stCondLst>
                                        </p:cTn>
                                        <p:tgtEl>
                                          <p:spTgt spid="40"/>
                                        </p:tgtEl>
                                      </p:cBhvr>
                                      <p:to x="100000" y="100000"/>
                                    </p:animScale>
                                    <p:animScale>
                                      <p:cBhvr>
                                        <p:cTn id="17" dur="10">
                                          <p:stCondLst>
                                            <p:cond delay="616"/>
                                          </p:stCondLst>
                                        </p:cTn>
                                        <p:tgtEl>
                                          <p:spTgt spid="40"/>
                                        </p:tgtEl>
                                      </p:cBhvr>
                                      <p:to x="100000" y="90000"/>
                                    </p:animScale>
                                    <p:animScale>
                                      <p:cBhvr>
                                        <p:cTn id="18" dur="62" decel="50000">
                                          <p:stCondLst>
                                            <p:cond delay="625"/>
                                          </p:stCondLst>
                                        </p:cTn>
                                        <p:tgtEl>
                                          <p:spTgt spid="40"/>
                                        </p:tgtEl>
                                      </p:cBhvr>
                                      <p:to x="100000" y="100000"/>
                                    </p:animScale>
                                    <p:animScale>
                                      <p:cBhvr>
                                        <p:cTn id="19" dur="10">
                                          <p:stCondLst>
                                            <p:cond delay="678"/>
                                          </p:stCondLst>
                                        </p:cTn>
                                        <p:tgtEl>
                                          <p:spTgt spid="40"/>
                                        </p:tgtEl>
                                      </p:cBhvr>
                                      <p:to x="100000" y="95000"/>
                                    </p:animScale>
                                    <p:animScale>
                                      <p:cBhvr>
                                        <p:cTn id="20" dur="62" decel="50000">
                                          <p:stCondLst>
                                            <p:cond delay="688"/>
                                          </p:stCondLst>
                                        </p:cTn>
                                        <p:tgtEl>
                                          <p:spTgt spid="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217">
                                          <p:stCondLst>
                                            <p:cond delay="0"/>
                                          </p:stCondLst>
                                        </p:cTn>
                                        <p:tgtEl>
                                          <p:spTgt spid="44"/>
                                        </p:tgtEl>
                                      </p:cBhvr>
                                    </p:animEffect>
                                    <p:anim calcmode="lin" valueType="num">
                                      <p:cBhvr>
                                        <p:cTn id="24" dur="68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44"/>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44"/>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44"/>
                                        </p:tgtEl>
                                        <p:attrNameLst>
                                          <p:attrName>ppt_y</p:attrName>
                                        </p:attrNameLst>
                                      </p:cBhvr>
                                      <p:tavLst>
                                        <p:tav tm="0" fmla="#ppt_y-sin(pi*$)/81">
                                          <p:val>
                                            <p:fltVal val="0"/>
                                          </p:val>
                                        </p:tav>
                                        <p:tav tm="100000">
                                          <p:val>
                                            <p:fltVal val="1"/>
                                          </p:val>
                                        </p:tav>
                                      </p:tavLst>
                                    </p:anim>
                                    <p:animScale>
                                      <p:cBhvr>
                                        <p:cTn id="29" dur="10">
                                          <p:stCondLst>
                                            <p:cond delay="244"/>
                                          </p:stCondLst>
                                        </p:cTn>
                                        <p:tgtEl>
                                          <p:spTgt spid="44"/>
                                        </p:tgtEl>
                                      </p:cBhvr>
                                      <p:to x="100000" y="60000"/>
                                    </p:animScale>
                                    <p:animScale>
                                      <p:cBhvr>
                                        <p:cTn id="30" dur="62" decel="50000">
                                          <p:stCondLst>
                                            <p:cond delay="254"/>
                                          </p:stCondLst>
                                        </p:cTn>
                                        <p:tgtEl>
                                          <p:spTgt spid="44"/>
                                        </p:tgtEl>
                                      </p:cBhvr>
                                      <p:to x="100000" y="100000"/>
                                    </p:animScale>
                                    <p:animScale>
                                      <p:cBhvr>
                                        <p:cTn id="31" dur="10">
                                          <p:stCondLst>
                                            <p:cond delay="492"/>
                                          </p:stCondLst>
                                        </p:cTn>
                                        <p:tgtEl>
                                          <p:spTgt spid="44"/>
                                        </p:tgtEl>
                                      </p:cBhvr>
                                      <p:to x="100000" y="80000"/>
                                    </p:animScale>
                                    <p:animScale>
                                      <p:cBhvr>
                                        <p:cTn id="32" dur="62" decel="50000">
                                          <p:stCondLst>
                                            <p:cond delay="502"/>
                                          </p:stCondLst>
                                        </p:cTn>
                                        <p:tgtEl>
                                          <p:spTgt spid="44"/>
                                        </p:tgtEl>
                                      </p:cBhvr>
                                      <p:to x="100000" y="100000"/>
                                    </p:animScale>
                                    <p:animScale>
                                      <p:cBhvr>
                                        <p:cTn id="33" dur="10">
                                          <p:stCondLst>
                                            <p:cond delay="616"/>
                                          </p:stCondLst>
                                        </p:cTn>
                                        <p:tgtEl>
                                          <p:spTgt spid="44"/>
                                        </p:tgtEl>
                                      </p:cBhvr>
                                      <p:to x="100000" y="90000"/>
                                    </p:animScale>
                                    <p:animScale>
                                      <p:cBhvr>
                                        <p:cTn id="34" dur="62" decel="50000">
                                          <p:stCondLst>
                                            <p:cond delay="625"/>
                                          </p:stCondLst>
                                        </p:cTn>
                                        <p:tgtEl>
                                          <p:spTgt spid="44"/>
                                        </p:tgtEl>
                                      </p:cBhvr>
                                      <p:to x="100000" y="100000"/>
                                    </p:animScale>
                                    <p:animScale>
                                      <p:cBhvr>
                                        <p:cTn id="35" dur="10">
                                          <p:stCondLst>
                                            <p:cond delay="678"/>
                                          </p:stCondLst>
                                        </p:cTn>
                                        <p:tgtEl>
                                          <p:spTgt spid="44"/>
                                        </p:tgtEl>
                                      </p:cBhvr>
                                      <p:to x="100000" y="95000"/>
                                    </p:animScale>
                                    <p:animScale>
                                      <p:cBhvr>
                                        <p:cTn id="36" dur="62" decel="50000">
                                          <p:stCondLst>
                                            <p:cond delay="688"/>
                                          </p:stCondLst>
                                        </p:cTn>
                                        <p:tgtEl>
                                          <p:spTgt spid="4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17">
                                          <p:stCondLst>
                                            <p:cond delay="0"/>
                                          </p:stCondLst>
                                        </p:cTn>
                                        <p:tgtEl>
                                          <p:spTgt spid="2"/>
                                        </p:tgtEl>
                                      </p:cBhvr>
                                    </p:animEffect>
                                    <p:anim calcmode="lin" valueType="num">
                                      <p:cBhvr>
                                        <p:cTn id="40"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43"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44"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45" dur="10">
                                          <p:stCondLst>
                                            <p:cond delay="244"/>
                                          </p:stCondLst>
                                        </p:cTn>
                                        <p:tgtEl>
                                          <p:spTgt spid="2"/>
                                        </p:tgtEl>
                                      </p:cBhvr>
                                      <p:to x="100000" y="60000"/>
                                    </p:animScale>
                                    <p:animScale>
                                      <p:cBhvr>
                                        <p:cTn id="46" dur="62" decel="50000">
                                          <p:stCondLst>
                                            <p:cond delay="254"/>
                                          </p:stCondLst>
                                        </p:cTn>
                                        <p:tgtEl>
                                          <p:spTgt spid="2"/>
                                        </p:tgtEl>
                                      </p:cBhvr>
                                      <p:to x="100000" y="100000"/>
                                    </p:animScale>
                                    <p:animScale>
                                      <p:cBhvr>
                                        <p:cTn id="47" dur="10">
                                          <p:stCondLst>
                                            <p:cond delay="492"/>
                                          </p:stCondLst>
                                        </p:cTn>
                                        <p:tgtEl>
                                          <p:spTgt spid="2"/>
                                        </p:tgtEl>
                                      </p:cBhvr>
                                      <p:to x="100000" y="80000"/>
                                    </p:animScale>
                                    <p:animScale>
                                      <p:cBhvr>
                                        <p:cTn id="48" dur="62" decel="50000">
                                          <p:stCondLst>
                                            <p:cond delay="502"/>
                                          </p:stCondLst>
                                        </p:cTn>
                                        <p:tgtEl>
                                          <p:spTgt spid="2"/>
                                        </p:tgtEl>
                                      </p:cBhvr>
                                      <p:to x="100000" y="100000"/>
                                    </p:animScale>
                                    <p:animScale>
                                      <p:cBhvr>
                                        <p:cTn id="49" dur="10">
                                          <p:stCondLst>
                                            <p:cond delay="616"/>
                                          </p:stCondLst>
                                        </p:cTn>
                                        <p:tgtEl>
                                          <p:spTgt spid="2"/>
                                        </p:tgtEl>
                                      </p:cBhvr>
                                      <p:to x="100000" y="90000"/>
                                    </p:animScale>
                                    <p:animScale>
                                      <p:cBhvr>
                                        <p:cTn id="50" dur="62" decel="50000">
                                          <p:stCondLst>
                                            <p:cond delay="625"/>
                                          </p:stCondLst>
                                        </p:cTn>
                                        <p:tgtEl>
                                          <p:spTgt spid="2"/>
                                        </p:tgtEl>
                                      </p:cBhvr>
                                      <p:to x="100000" y="100000"/>
                                    </p:animScale>
                                    <p:animScale>
                                      <p:cBhvr>
                                        <p:cTn id="51" dur="10">
                                          <p:stCondLst>
                                            <p:cond delay="678"/>
                                          </p:stCondLst>
                                        </p:cTn>
                                        <p:tgtEl>
                                          <p:spTgt spid="2"/>
                                        </p:tgtEl>
                                      </p:cBhvr>
                                      <p:to x="100000" y="95000"/>
                                    </p:animScale>
                                    <p:animScale>
                                      <p:cBhvr>
                                        <p:cTn id="52" dur="62" decel="50000">
                                          <p:stCondLst>
                                            <p:cond delay="688"/>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17">
                                          <p:stCondLst>
                                            <p:cond delay="0"/>
                                          </p:stCondLst>
                                        </p:cTn>
                                        <p:tgtEl>
                                          <p:spTgt spid="36"/>
                                        </p:tgtEl>
                                      </p:cBhvr>
                                    </p:animEffect>
                                    <p:anim calcmode="lin" valueType="num">
                                      <p:cBhvr>
                                        <p:cTn id="56"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9"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60"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61" dur="10">
                                          <p:stCondLst>
                                            <p:cond delay="244"/>
                                          </p:stCondLst>
                                        </p:cTn>
                                        <p:tgtEl>
                                          <p:spTgt spid="36"/>
                                        </p:tgtEl>
                                      </p:cBhvr>
                                      <p:to x="100000" y="60000"/>
                                    </p:animScale>
                                    <p:animScale>
                                      <p:cBhvr>
                                        <p:cTn id="62" dur="62" decel="50000">
                                          <p:stCondLst>
                                            <p:cond delay="254"/>
                                          </p:stCondLst>
                                        </p:cTn>
                                        <p:tgtEl>
                                          <p:spTgt spid="36"/>
                                        </p:tgtEl>
                                      </p:cBhvr>
                                      <p:to x="100000" y="100000"/>
                                    </p:animScale>
                                    <p:animScale>
                                      <p:cBhvr>
                                        <p:cTn id="63" dur="10">
                                          <p:stCondLst>
                                            <p:cond delay="492"/>
                                          </p:stCondLst>
                                        </p:cTn>
                                        <p:tgtEl>
                                          <p:spTgt spid="36"/>
                                        </p:tgtEl>
                                      </p:cBhvr>
                                      <p:to x="100000" y="80000"/>
                                    </p:animScale>
                                    <p:animScale>
                                      <p:cBhvr>
                                        <p:cTn id="64" dur="62" decel="50000">
                                          <p:stCondLst>
                                            <p:cond delay="502"/>
                                          </p:stCondLst>
                                        </p:cTn>
                                        <p:tgtEl>
                                          <p:spTgt spid="36"/>
                                        </p:tgtEl>
                                      </p:cBhvr>
                                      <p:to x="100000" y="100000"/>
                                    </p:animScale>
                                    <p:animScale>
                                      <p:cBhvr>
                                        <p:cTn id="65" dur="10">
                                          <p:stCondLst>
                                            <p:cond delay="616"/>
                                          </p:stCondLst>
                                        </p:cTn>
                                        <p:tgtEl>
                                          <p:spTgt spid="36"/>
                                        </p:tgtEl>
                                      </p:cBhvr>
                                      <p:to x="100000" y="90000"/>
                                    </p:animScale>
                                    <p:animScale>
                                      <p:cBhvr>
                                        <p:cTn id="66" dur="62" decel="50000">
                                          <p:stCondLst>
                                            <p:cond delay="625"/>
                                          </p:stCondLst>
                                        </p:cTn>
                                        <p:tgtEl>
                                          <p:spTgt spid="36"/>
                                        </p:tgtEl>
                                      </p:cBhvr>
                                      <p:to x="100000" y="100000"/>
                                    </p:animScale>
                                    <p:animScale>
                                      <p:cBhvr>
                                        <p:cTn id="67" dur="10">
                                          <p:stCondLst>
                                            <p:cond delay="678"/>
                                          </p:stCondLst>
                                        </p:cTn>
                                        <p:tgtEl>
                                          <p:spTgt spid="36"/>
                                        </p:tgtEl>
                                      </p:cBhvr>
                                      <p:to x="100000" y="95000"/>
                                    </p:animScale>
                                    <p:animScale>
                                      <p:cBhvr>
                                        <p:cTn id="68" dur="62" decel="50000">
                                          <p:stCondLst>
                                            <p:cond delay="688"/>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217">
                                          <p:stCondLst>
                                            <p:cond delay="0"/>
                                          </p:stCondLst>
                                        </p:cTn>
                                        <p:tgtEl>
                                          <p:spTgt spid="5"/>
                                        </p:tgtEl>
                                      </p:cBhvr>
                                    </p:animEffect>
                                    <p:anim calcmode="lin" valueType="num">
                                      <p:cBhvr>
                                        <p:cTn id="7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7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7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77" dur="10">
                                          <p:stCondLst>
                                            <p:cond delay="244"/>
                                          </p:stCondLst>
                                        </p:cTn>
                                        <p:tgtEl>
                                          <p:spTgt spid="5"/>
                                        </p:tgtEl>
                                      </p:cBhvr>
                                      <p:to x="100000" y="60000"/>
                                    </p:animScale>
                                    <p:animScale>
                                      <p:cBhvr>
                                        <p:cTn id="78" dur="62" decel="50000">
                                          <p:stCondLst>
                                            <p:cond delay="254"/>
                                          </p:stCondLst>
                                        </p:cTn>
                                        <p:tgtEl>
                                          <p:spTgt spid="5"/>
                                        </p:tgtEl>
                                      </p:cBhvr>
                                      <p:to x="100000" y="100000"/>
                                    </p:animScale>
                                    <p:animScale>
                                      <p:cBhvr>
                                        <p:cTn id="79" dur="10">
                                          <p:stCondLst>
                                            <p:cond delay="492"/>
                                          </p:stCondLst>
                                        </p:cTn>
                                        <p:tgtEl>
                                          <p:spTgt spid="5"/>
                                        </p:tgtEl>
                                      </p:cBhvr>
                                      <p:to x="100000" y="80000"/>
                                    </p:animScale>
                                    <p:animScale>
                                      <p:cBhvr>
                                        <p:cTn id="80" dur="62" decel="50000">
                                          <p:stCondLst>
                                            <p:cond delay="502"/>
                                          </p:stCondLst>
                                        </p:cTn>
                                        <p:tgtEl>
                                          <p:spTgt spid="5"/>
                                        </p:tgtEl>
                                      </p:cBhvr>
                                      <p:to x="100000" y="100000"/>
                                    </p:animScale>
                                    <p:animScale>
                                      <p:cBhvr>
                                        <p:cTn id="81" dur="10">
                                          <p:stCondLst>
                                            <p:cond delay="616"/>
                                          </p:stCondLst>
                                        </p:cTn>
                                        <p:tgtEl>
                                          <p:spTgt spid="5"/>
                                        </p:tgtEl>
                                      </p:cBhvr>
                                      <p:to x="100000" y="90000"/>
                                    </p:animScale>
                                    <p:animScale>
                                      <p:cBhvr>
                                        <p:cTn id="82" dur="62" decel="50000">
                                          <p:stCondLst>
                                            <p:cond delay="625"/>
                                          </p:stCondLst>
                                        </p:cTn>
                                        <p:tgtEl>
                                          <p:spTgt spid="5"/>
                                        </p:tgtEl>
                                      </p:cBhvr>
                                      <p:to x="100000" y="100000"/>
                                    </p:animScale>
                                    <p:animScale>
                                      <p:cBhvr>
                                        <p:cTn id="83" dur="10">
                                          <p:stCondLst>
                                            <p:cond delay="678"/>
                                          </p:stCondLst>
                                        </p:cTn>
                                        <p:tgtEl>
                                          <p:spTgt spid="5"/>
                                        </p:tgtEl>
                                      </p:cBhvr>
                                      <p:to x="100000" y="95000"/>
                                    </p:animScale>
                                    <p:animScale>
                                      <p:cBhvr>
                                        <p:cTn id="84" dur="62" decel="50000">
                                          <p:stCondLst>
                                            <p:cond delay="688"/>
                                          </p:stCondLst>
                                        </p:cTn>
                                        <p:tgtEl>
                                          <p:spTgt spid="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217">
                                          <p:stCondLst>
                                            <p:cond delay="0"/>
                                          </p:stCondLst>
                                        </p:cTn>
                                        <p:tgtEl>
                                          <p:spTgt spid="65"/>
                                        </p:tgtEl>
                                      </p:cBhvr>
                                    </p:animEffect>
                                    <p:anim calcmode="lin" valueType="num">
                                      <p:cBhvr>
                                        <p:cTn id="88" dur="683"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9" dur="249"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90" dur="249" tmFilter="0, 0; 0.125,0.2665; 0.25,0.4; 0.375,0.465; 0.5,0.5;  0.625,0.535; 0.75,0.6; 0.875,0.7335; 1,1">
                                          <p:stCondLst>
                                            <p:cond delay="249"/>
                                          </p:stCondLst>
                                        </p:cTn>
                                        <p:tgtEl>
                                          <p:spTgt spid="65"/>
                                        </p:tgtEl>
                                        <p:attrNameLst>
                                          <p:attrName>ppt_y</p:attrName>
                                        </p:attrNameLst>
                                      </p:cBhvr>
                                      <p:tavLst>
                                        <p:tav tm="0" fmla="#ppt_y-sin(pi*$)/9">
                                          <p:val>
                                            <p:fltVal val="0"/>
                                          </p:val>
                                        </p:tav>
                                        <p:tav tm="100000">
                                          <p:val>
                                            <p:fltVal val="1"/>
                                          </p:val>
                                        </p:tav>
                                      </p:tavLst>
                                    </p:anim>
                                    <p:anim calcmode="lin" valueType="num">
                                      <p:cBhvr>
                                        <p:cTn id="91" dur="124" tmFilter="0, 0; 0.125,0.2665; 0.25,0.4; 0.375,0.465; 0.5,0.5;  0.625,0.535; 0.75,0.6; 0.875,0.7335; 1,1">
                                          <p:stCondLst>
                                            <p:cond delay="497"/>
                                          </p:stCondLst>
                                        </p:cTn>
                                        <p:tgtEl>
                                          <p:spTgt spid="65"/>
                                        </p:tgtEl>
                                        <p:attrNameLst>
                                          <p:attrName>ppt_y</p:attrName>
                                        </p:attrNameLst>
                                      </p:cBhvr>
                                      <p:tavLst>
                                        <p:tav tm="0" fmla="#ppt_y-sin(pi*$)/27">
                                          <p:val>
                                            <p:fltVal val="0"/>
                                          </p:val>
                                        </p:tav>
                                        <p:tav tm="100000">
                                          <p:val>
                                            <p:fltVal val="1"/>
                                          </p:val>
                                        </p:tav>
                                      </p:tavLst>
                                    </p:anim>
                                    <p:anim calcmode="lin" valueType="num">
                                      <p:cBhvr>
                                        <p:cTn id="92" dur="62" tmFilter="0, 0; 0.125,0.2665; 0.25,0.4; 0.375,0.465; 0.5,0.5;  0.625,0.535; 0.75,0.6; 0.875,0.7335; 1,1">
                                          <p:stCondLst>
                                            <p:cond delay="621"/>
                                          </p:stCondLst>
                                        </p:cTn>
                                        <p:tgtEl>
                                          <p:spTgt spid="65"/>
                                        </p:tgtEl>
                                        <p:attrNameLst>
                                          <p:attrName>ppt_y</p:attrName>
                                        </p:attrNameLst>
                                      </p:cBhvr>
                                      <p:tavLst>
                                        <p:tav tm="0" fmla="#ppt_y-sin(pi*$)/81">
                                          <p:val>
                                            <p:fltVal val="0"/>
                                          </p:val>
                                        </p:tav>
                                        <p:tav tm="100000">
                                          <p:val>
                                            <p:fltVal val="1"/>
                                          </p:val>
                                        </p:tav>
                                      </p:tavLst>
                                    </p:anim>
                                    <p:animScale>
                                      <p:cBhvr>
                                        <p:cTn id="93" dur="10">
                                          <p:stCondLst>
                                            <p:cond delay="244"/>
                                          </p:stCondLst>
                                        </p:cTn>
                                        <p:tgtEl>
                                          <p:spTgt spid="65"/>
                                        </p:tgtEl>
                                      </p:cBhvr>
                                      <p:to x="100000" y="60000"/>
                                    </p:animScale>
                                    <p:animScale>
                                      <p:cBhvr>
                                        <p:cTn id="94" dur="62" decel="50000">
                                          <p:stCondLst>
                                            <p:cond delay="254"/>
                                          </p:stCondLst>
                                        </p:cTn>
                                        <p:tgtEl>
                                          <p:spTgt spid="65"/>
                                        </p:tgtEl>
                                      </p:cBhvr>
                                      <p:to x="100000" y="100000"/>
                                    </p:animScale>
                                    <p:animScale>
                                      <p:cBhvr>
                                        <p:cTn id="95" dur="10">
                                          <p:stCondLst>
                                            <p:cond delay="492"/>
                                          </p:stCondLst>
                                        </p:cTn>
                                        <p:tgtEl>
                                          <p:spTgt spid="65"/>
                                        </p:tgtEl>
                                      </p:cBhvr>
                                      <p:to x="100000" y="80000"/>
                                    </p:animScale>
                                    <p:animScale>
                                      <p:cBhvr>
                                        <p:cTn id="96" dur="62" decel="50000">
                                          <p:stCondLst>
                                            <p:cond delay="502"/>
                                          </p:stCondLst>
                                        </p:cTn>
                                        <p:tgtEl>
                                          <p:spTgt spid="65"/>
                                        </p:tgtEl>
                                      </p:cBhvr>
                                      <p:to x="100000" y="100000"/>
                                    </p:animScale>
                                    <p:animScale>
                                      <p:cBhvr>
                                        <p:cTn id="97" dur="10">
                                          <p:stCondLst>
                                            <p:cond delay="616"/>
                                          </p:stCondLst>
                                        </p:cTn>
                                        <p:tgtEl>
                                          <p:spTgt spid="65"/>
                                        </p:tgtEl>
                                      </p:cBhvr>
                                      <p:to x="100000" y="90000"/>
                                    </p:animScale>
                                    <p:animScale>
                                      <p:cBhvr>
                                        <p:cTn id="98" dur="62" decel="50000">
                                          <p:stCondLst>
                                            <p:cond delay="625"/>
                                          </p:stCondLst>
                                        </p:cTn>
                                        <p:tgtEl>
                                          <p:spTgt spid="65"/>
                                        </p:tgtEl>
                                      </p:cBhvr>
                                      <p:to x="100000" y="100000"/>
                                    </p:animScale>
                                    <p:animScale>
                                      <p:cBhvr>
                                        <p:cTn id="99" dur="10">
                                          <p:stCondLst>
                                            <p:cond delay="678"/>
                                          </p:stCondLst>
                                        </p:cTn>
                                        <p:tgtEl>
                                          <p:spTgt spid="65"/>
                                        </p:tgtEl>
                                      </p:cBhvr>
                                      <p:to x="100000" y="95000"/>
                                    </p:animScale>
                                    <p:animScale>
                                      <p:cBhvr>
                                        <p:cTn id="100" dur="62" decel="50000">
                                          <p:stCondLst>
                                            <p:cond delay="688"/>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08958" y="235725"/>
            <a:ext cx="10796032"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r>
              <a:rPr lang="en-IN" sz="5400" dirty="0">
                <a:solidFill>
                  <a:schemeClr val="bg1"/>
                </a:solidFill>
              </a:rPr>
              <a:t> - Black-box testing (Selenium)</a:t>
            </a:r>
            <a:endParaRPr lang="en-US" sz="5400" b="1" dirty="0">
              <a:solidFill>
                <a:prstClr val="white"/>
              </a:solidFill>
              <a:latin typeface="Microsoft YaHei Light" pitchFamily="34" charset="-122"/>
              <a:ea typeface="Microsoft YaHei Light" pitchFamily="34" charset="-122"/>
            </a:endParaRPr>
          </a:p>
        </p:txBody>
      </p:sp>
      <p:sp>
        <p:nvSpPr>
          <p:cNvPr id="9" name="Donut 8"/>
          <p:cNvSpPr/>
          <p:nvPr/>
        </p:nvSpPr>
        <p:spPr>
          <a:xfrm>
            <a:off x="405030" y="235725"/>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1237658" y="1731304"/>
            <a:ext cx="3721395" cy="3721395"/>
          </a:xfrm>
          <a:prstGeom prst="rect">
            <a:avLst/>
          </a:prstGeom>
        </p:spPr>
      </p:pic>
      <p:sp>
        <p:nvSpPr>
          <p:cNvPr id="7" name="TextBox 6"/>
          <p:cNvSpPr txBox="1"/>
          <p:nvPr/>
        </p:nvSpPr>
        <p:spPr>
          <a:xfrm>
            <a:off x="5440542" y="2113336"/>
            <a:ext cx="5147977" cy="461665"/>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Tests the code from User Interface</a:t>
            </a:r>
          </a:p>
        </p:txBody>
      </p:sp>
      <p:sp>
        <p:nvSpPr>
          <p:cNvPr id="8" name="TextBox 7"/>
          <p:cNvSpPr txBox="1"/>
          <p:nvPr/>
        </p:nvSpPr>
        <p:spPr>
          <a:xfrm>
            <a:off x="5440541" y="4155143"/>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automated the usage of selenium</a:t>
            </a:r>
          </a:p>
        </p:txBody>
      </p:sp>
      <p:sp>
        <p:nvSpPr>
          <p:cNvPr id="11" name="TextBox 10"/>
          <p:cNvSpPr txBox="1"/>
          <p:nvPr/>
        </p:nvSpPr>
        <p:spPr>
          <a:xfrm>
            <a:off x="5440541" y="3002576"/>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could test bugs from user’s perspective</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stretch>
            <a:fillRect/>
          </a:stretch>
        </p:blipFill>
        <p:spPr>
          <a:xfrm>
            <a:off x="5005363" y="2831587"/>
            <a:ext cx="2206600" cy="1732701"/>
          </a:xfrm>
          <a:prstGeom prst="rect">
            <a:avLst/>
          </a:prstGeom>
        </p:spPr>
      </p:pic>
      <p:pic>
        <p:nvPicPr>
          <p:cNvPr id="6" name="Picture 5"/>
          <p:cNvPicPr>
            <a:picLocks noChangeAspect="1"/>
          </p:cNvPicPr>
          <p:nvPr/>
        </p:nvPicPr>
        <p:blipFill>
          <a:blip r:embed="rId4"/>
          <a:stretch>
            <a:fillRect/>
          </a:stretch>
        </p:blipFill>
        <p:spPr>
          <a:xfrm>
            <a:off x="7676432" y="2763966"/>
            <a:ext cx="1464062" cy="1867941"/>
          </a:xfrm>
          <a:prstGeom prst="rect">
            <a:avLst/>
          </a:prstGeom>
        </p:spPr>
      </p:pic>
      <p:pic>
        <p:nvPicPr>
          <p:cNvPr id="12" name="Picture 11"/>
          <p:cNvPicPr>
            <a:picLocks noChangeAspect="1"/>
          </p:cNvPicPr>
          <p:nvPr/>
        </p:nvPicPr>
        <p:blipFill>
          <a:blip r:embed="rId5"/>
          <a:stretch>
            <a:fillRect/>
          </a:stretch>
        </p:blipFill>
        <p:spPr>
          <a:xfrm>
            <a:off x="341470" y="3094864"/>
            <a:ext cx="1064248" cy="1206148"/>
          </a:xfrm>
          <a:prstGeom prst="rect">
            <a:avLst/>
          </a:prstGeom>
        </p:spPr>
      </p:pic>
      <p:pic>
        <p:nvPicPr>
          <p:cNvPr id="13" name="Picture 12"/>
          <p:cNvPicPr>
            <a:picLocks noChangeAspect="1"/>
          </p:cNvPicPr>
          <p:nvPr/>
        </p:nvPicPr>
        <p:blipFill>
          <a:blip r:embed="rId6"/>
          <a:stretch>
            <a:fillRect/>
          </a:stretch>
        </p:blipFill>
        <p:spPr>
          <a:xfrm>
            <a:off x="1771623" y="2233943"/>
            <a:ext cx="2798767" cy="2927990"/>
          </a:xfrm>
          <a:prstGeom prst="rect">
            <a:avLst/>
          </a:prstGeom>
        </p:spPr>
      </p:pic>
      <p:cxnSp>
        <p:nvCxnSpPr>
          <p:cNvPr id="14" name="Straight Arrow Connector 13"/>
          <p:cNvCxnSpPr>
            <a:stCxn id="12" idx="3"/>
            <a:endCxn id="13" idx="1"/>
          </p:cNvCxnSpPr>
          <p:nvPr/>
        </p:nvCxnSpPr>
        <p:spPr>
          <a:xfrm>
            <a:off x="1405718" y="3697938"/>
            <a:ext cx="3659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0" idx="1"/>
          </p:cNvCxnSpPr>
          <p:nvPr/>
        </p:nvCxnSpPr>
        <p:spPr>
          <a:xfrm>
            <a:off x="4570390" y="3697938"/>
            <a:ext cx="434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3"/>
            <a:endCxn id="6" idx="1"/>
          </p:cNvCxnSpPr>
          <p:nvPr/>
        </p:nvCxnSpPr>
        <p:spPr>
          <a:xfrm flipV="1">
            <a:off x="7211963" y="3697937"/>
            <a:ext cx="464469"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extLst>
              <a:ext uri="{BEBA8EAE-BF5A-486C-A8C5-ECC9F3942E4B}">
                <a14:imgProps xmlns:a14="http://schemas.microsoft.com/office/drawing/2010/main">
                  <a14:imgLayer r:embed="rId8">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2316426" y="2763966"/>
            <a:ext cx="1521933" cy="1521933"/>
          </a:xfrm>
          <a:prstGeom prst="rect">
            <a:avLst/>
          </a:prstGeom>
        </p:spPr>
      </p:pic>
      <p:pic>
        <p:nvPicPr>
          <p:cNvPr id="51" name="Picture 50"/>
          <p:cNvPicPr>
            <a:picLocks noChangeAspect="1"/>
          </p:cNvPicPr>
          <p:nvPr/>
        </p:nvPicPr>
        <p:blipFill>
          <a:blip r:embed="rId9"/>
          <a:stretch>
            <a:fillRect/>
          </a:stretch>
        </p:blipFill>
        <p:spPr>
          <a:xfrm>
            <a:off x="9590215" y="2858353"/>
            <a:ext cx="2420569" cy="1671911"/>
          </a:xfrm>
          <a:prstGeom prst="rect">
            <a:avLst/>
          </a:prstGeom>
        </p:spPr>
      </p:pic>
      <p:cxnSp>
        <p:nvCxnSpPr>
          <p:cNvPr id="89" name="Straight Arrow Connector 88"/>
          <p:cNvCxnSpPr>
            <a:stCxn id="6" idx="3"/>
            <a:endCxn id="51" idx="1"/>
          </p:cNvCxnSpPr>
          <p:nvPr/>
        </p:nvCxnSpPr>
        <p:spPr>
          <a:xfrm flipV="1">
            <a:off x="9140494" y="3694309"/>
            <a:ext cx="449721" cy="36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405718" y="550529"/>
            <a:ext cx="10888365"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(Selenium Automation)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364223" y="550529"/>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98" name="Picture 97"/>
          <p:cNvPicPr>
            <a:picLocks noChangeAspect="1"/>
          </p:cNvPicPr>
          <p:nvPr/>
        </p:nvPicPr>
        <p:blipFill>
          <a:blip r:embed="rId10"/>
          <a:stretch>
            <a:fillRect/>
          </a:stretch>
        </p:blipFill>
        <p:spPr>
          <a:xfrm>
            <a:off x="5620809" y="3067034"/>
            <a:ext cx="1141433" cy="1254548"/>
          </a:xfrm>
          <a:prstGeom prst="rect">
            <a:avLst/>
          </a:prstGeom>
        </p:spPr>
      </p:pic>
    </p:spTree>
    <p:extLst>
      <p:ext uri="{BB962C8B-B14F-4D97-AF65-F5344CB8AC3E}">
        <p14:creationId xmlns:p14="http://schemas.microsoft.com/office/powerpoint/2010/main" val="87797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250" fill="hold"/>
                                        <p:tgtEl>
                                          <p:spTgt spid="43"/>
                                        </p:tgtEl>
                                        <p:attrNameLst>
                                          <p:attrName>ppt_x</p:attrName>
                                        </p:attrNameLst>
                                      </p:cBhvr>
                                      <p:tavLst>
                                        <p:tav tm="0">
                                          <p:val>
                                            <p:strVal val="#ppt_x"/>
                                          </p:val>
                                        </p:tav>
                                        <p:tav tm="100000">
                                          <p:val>
                                            <p:strVal val="#ppt_x"/>
                                          </p:val>
                                        </p:tav>
                                      </p:tavLst>
                                    </p:anim>
                                    <p:anim calcmode="lin" valueType="num">
                                      <p:cBhvr additive="base">
                                        <p:cTn id="28" dur="25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fade">
                                      <p:cBhvr>
                                        <p:cTn id="49" dur="250"/>
                                        <p:tgtEl>
                                          <p:spTgt spid="98"/>
                                        </p:tgtEl>
                                      </p:cBhvr>
                                    </p:animEffect>
                                    <p:anim calcmode="lin" valueType="num">
                                      <p:cBhvr>
                                        <p:cTn id="50" dur="250" fill="hold"/>
                                        <p:tgtEl>
                                          <p:spTgt spid="98"/>
                                        </p:tgtEl>
                                        <p:attrNameLst>
                                          <p:attrName>ppt_x</p:attrName>
                                        </p:attrNameLst>
                                      </p:cBhvr>
                                      <p:tavLst>
                                        <p:tav tm="0">
                                          <p:val>
                                            <p:strVal val="#ppt_x"/>
                                          </p:val>
                                        </p:tav>
                                        <p:tav tm="100000">
                                          <p:val>
                                            <p:strVal val="#ppt_x"/>
                                          </p:val>
                                        </p:tav>
                                      </p:tavLst>
                                    </p:anim>
                                    <p:anim calcmode="lin" valueType="num">
                                      <p:cBhvr>
                                        <p:cTn id="51" dur="25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stretch>
            <a:fillRect/>
          </a:stretch>
        </p:blipFill>
        <p:spPr>
          <a:xfrm>
            <a:off x="486697" y="1606871"/>
            <a:ext cx="11400503" cy="4924678"/>
          </a:xfrm>
          <a:prstGeom prst="rect">
            <a:avLst/>
          </a:prstGeom>
        </p:spPr>
      </p:pic>
      <p:cxnSp>
        <p:nvCxnSpPr>
          <p:cNvPr id="15" name="Straight Arrow Connector 14"/>
          <p:cNvCxnSpPr/>
          <p:nvPr/>
        </p:nvCxnSpPr>
        <p:spPr>
          <a:xfrm flipV="1">
            <a:off x="4786878" y="3518654"/>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9287" y="3344263"/>
            <a:ext cx="2581903"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the id behind checkbox i.e. “</a:t>
            </a:r>
            <a:r>
              <a:rPr lang="en-US" sz="2000" b="1" dirty="0">
                <a:latin typeface="Microsoft YaHei Light" pitchFamily="34" charset="-122"/>
                <a:ea typeface="Microsoft YaHei Light" pitchFamily="34" charset="-122"/>
                <a:sym typeface="Wingdings" pitchFamily="2" charset="2"/>
              </a:rPr>
              <a:t>sel_all0”</a:t>
            </a:r>
            <a:endParaRPr lang="en-US" sz="2000" b="1" dirty="0">
              <a:latin typeface="Microsoft YaHei Light" pitchFamily="34" charset="-122"/>
              <a:ea typeface="Microsoft YaHei Light" pitchFamily="34" charset="-122"/>
              <a:sym typeface="Wingdings" pitchFamily="2" charset="2"/>
            </a:endParaRPr>
          </a:p>
        </p:txBody>
      </p:sp>
      <p:cxnSp>
        <p:nvCxnSpPr>
          <p:cNvPr id="17" name="Straight Arrow Connector 16"/>
          <p:cNvCxnSpPr/>
          <p:nvPr/>
        </p:nvCxnSpPr>
        <p:spPr>
          <a:xfrm flipH="1">
            <a:off x="8781190" y="3170903"/>
            <a:ext cx="1999881" cy="5273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22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3" name="Picture 2"/>
          <p:cNvPicPr>
            <a:picLocks noChangeAspect="1"/>
          </p:cNvPicPr>
          <p:nvPr/>
        </p:nvPicPr>
        <p:blipFill>
          <a:blip r:embed="rId3"/>
          <a:stretch>
            <a:fillRect/>
          </a:stretch>
        </p:blipFill>
        <p:spPr>
          <a:xfrm>
            <a:off x="1831566" y="1908602"/>
            <a:ext cx="9199119" cy="1348465"/>
          </a:xfrm>
          <a:prstGeom prst="rect">
            <a:avLst/>
          </a:prstGeom>
        </p:spPr>
      </p:pic>
      <p:cxnSp>
        <p:nvCxnSpPr>
          <p:cNvPr id="15" name="Straight Arrow Connector 14"/>
          <p:cNvCxnSpPr/>
          <p:nvPr/>
        </p:nvCxnSpPr>
        <p:spPr>
          <a:xfrm flipV="1">
            <a:off x="7036373" y="1575161"/>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48782" y="1400770"/>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it</a:t>
            </a:r>
          </a:p>
        </p:txBody>
      </p:sp>
      <p:cxnSp>
        <p:nvCxnSpPr>
          <p:cNvPr id="9" name="Straight Arrow Connector 8"/>
          <p:cNvCxnSpPr>
            <a:endCxn id="11" idx="1"/>
          </p:cNvCxnSpPr>
          <p:nvPr/>
        </p:nvCxnSpPr>
        <p:spPr>
          <a:xfrm>
            <a:off x="3161643" y="3182570"/>
            <a:ext cx="1727551" cy="5823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89194" y="3410956"/>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chromedriver.exe</a:t>
            </a:r>
          </a:p>
        </p:txBody>
      </p:sp>
      <p:cxnSp>
        <p:nvCxnSpPr>
          <p:cNvPr id="13" name="Straight Arrow Connector 12"/>
          <p:cNvCxnSpPr/>
          <p:nvPr/>
        </p:nvCxnSpPr>
        <p:spPr>
          <a:xfrm>
            <a:off x="7471097" y="3764899"/>
            <a:ext cx="977685" cy="5078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8448782" y="4018814"/>
            <a:ext cx="1604218" cy="1763195"/>
          </a:xfrm>
          <a:prstGeom prst="rect">
            <a:avLst/>
          </a:prstGeom>
        </p:spPr>
      </p:pic>
    </p:spTree>
    <p:extLst>
      <p:ext uri="{BB962C8B-B14F-4D97-AF65-F5344CB8AC3E}">
        <p14:creationId xmlns:p14="http://schemas.microsoft.com/office/powerpoint/2010/main" val="1976631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06745"/>
            <a:ext cx="732668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Grey Box 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cxnSp>
        <p:nvCxnSpPr>
          <p:cNvPr id="25" name="Straight Arrow Connector 24"/>
          <p:cNvCxnSpPr/>
          <p:nvPr/>
        </p:nvCxnSpPr>
        <p:spPr>
          <a:xfrm>
            <a:off x="2418336" y="3653742"/>
            <a:ext cx="0" cy="6378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46282" y="4301350"/>
            <a:ext cx="2924421"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Sample Data Files:</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Data for user story</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Expected result</a:t>
            </a:r>
          </a:p>
        </p:txBody>
      </p:sp>
      <p:pic>
        <p:nvPicPr>
          <p:cNvPr id="27" name="Picture 26"/>
          <p:cNvPicPr>
            <a:picLocks noChangeAspect="1"/>
          </p:cNvPicPr>
          <p:nvPr/>
        </p:nvPicPr>
        <p:blipFill>
          <a:blip r:embed="rId3"/>
          <a:stretch>
            <a:fillRect/>
          </a:stretch>
        </p:blipFill>
        <p:spPr>
          <a:xfrm>
            <a:off x="5218521" y="1636812"/>
            <a:ext cx="1662268" cy="1663271"/>
          </a:xfrm>
          <a:prstGeom prst="rect">
            <a:avLst/>
          </a:prstGeom>
        </p:spPr>
      </p:pic>
      <p:cxnSp>
        <p:nvCxnSpPr>
          <p:cNvPr id="28" name="Straight Arrow Connector 27"/>
          <p:cNvCxnSpPr/>
          <p:nvPr/>
        </p:nvCxnSpPr>
        <p:spPr>
          <a:xfrm>
            <a:off x="3836204" y="2336704"/>
            <a:ext cx="1382317" cy="7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71615" y="3618999"/>
            <a:ext cx="2558173"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Performs operations on Sample data and create</a:t>
            </a:r>
          </a:p>
        </p:txBody>
      </p:sp>
      <p:pic>
        <p:nvPicPr>
          <p:cNvPr id="30" name="Picture 29"/>
          <p:cNvPicPr>
            <a:picLocks noChangeAspect="1"/>
          </p:cNvPicPr>
          <p:nvPr/>
        </p:nvPicPr>
        <p:blipFill>
          <a:blip r:embed="rId4"/>
          <a:stretch>
            <a:fillRect/>
          </a:stretch>
        </p:blipFill>
        <p:spPr>
          <a:xfrm>
            <a:off x="1018959" y="2011697"/>
            <a:ext cx="2817245" cy="1663271"/>
          </a:xfrm>
          <a:prstGeom prst="rect">
            <a:avLst/>
          </a:prstGeom>
        </p:spPr>
      </p:pic>
      <p:cxnSp>
        <p:nvCxnSpPr>
          <p:cNvPr id="31" name="Straight Arrow Connector 30"/>
          <p:cNvCxnSpPr>
            <a:stCxn id="27" idx="2"/>
            <a:endCxn id="29" idx="0"/>
          </p:cNvCxnSpPr>
          <p:nvPr/>
        </p:nvCxnSpPr>
        <p:spPr>
          <a:xfrm>
            <a:off x="6049655" y="3300083"/>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stretch>
            <a:fillRect/>
          </a:stretch>
        </p:blipFill>
        <p:spPr>
          <a:xfrm>
            <a:off x="5323526" y="4953578"/>
            <a:ext cx="1452258" cy="1663270"/>
          </a:xfrm>
          <a:prstGeom prst="rect">
            <a:avLst/>
          </a:prstGeom>
        </p:spPr>
      </p:pic>
      <p:cxnSp>
        <p:nvCxnSpPr>
          <p:cNvPr id="33" name="Straight Arrow Connector 32"/>
          <p:cNvCxnSpPr>
            <a:stCxn id="29" idx="2"/>
            <a:endCxn id="32" idx="0"/>
          </p:cNvCxnSpPr>
          <p:nvPr/>
        </p:nvCxnSpPr>
        <p:spPr>
          <a:xfrm flipH="1">
            <a:off x="6049655" y="4634662"/>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8033495" y="2819033"/>
            <a:ext cx="1523675" cy="1669418"/>
          </a:xfrm>
          <a:prstGeom prst="rect">
            <a:avLst/>
          </a:prstGeom>
        </p:spPr>
      </p:pic>
      <p:cxnSp>
        <p:nvCxnSpPr>
          <p:cNvPr id="35" name="Straight Arrow Connector 34"/>
          <p:cNvCxnSpPr/>
          <p:nvPr/>
        </p:nvCxnSpPr>
        <p:spPr>
          <a:xfrm>
            <a:off x="2022297" y="2880540"/>
            <a:ext cx="5731082" cy="7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3"/>
          </p:cNvCxnSpPr>
          <p:nvPr/>
        </p:nvCxnSpPr>
        <p:spPr>
          <a:xfrm flipV="1">
            <a:off x="6775784" y="5762337"/>
            <a:ext cx="2019548" cy="22876"/>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2"/>
          </p:cNvCxnSpPr>
          <p:nvPr/>
        </p:nvCxnSpPr>
        <p:spPr>
          <a:xfrm flipV="1">
            <a:off x="8795332" y="4488451"/>
            <a:ext cx="1" cy="1296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10173360" y="2097887"/>
            <a:ext cx="1496636" cy="3111710"/>
          </a:xfrm>
          <a:prstGeom prst="rect">
            <a:avLst/>
          </a:prstGeom>
        </p:spPr>
      </p:pic>
      <p:cxnSp>
        <p:nvCxnSpPr>
          <p:cNvPr id="39" name="Straight Arrow Connector 38"/>
          <p:cNvCxnSpPr>
            <a:stCxn id="34" idx="3"/>
            <a:endCxn id="38" idx="1"/>
          </p:cNvCxnSpPr>
          <p:nvPr/>
        </p:nvCxnSpPr>
        <p:spPr>
          <a:xfrm>
            <a:off x="9557170" y="3653742"/>
            <a:ext cx="61619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940215" y="1397965"/>
            <a:ext cx="1710233" cy="707886"/>
          </a:xfrm>
          <a:prstGeom prst="rect">
            <a:avLst/>
          </a:prstGeom>
          <a:solidFill>
            <a:srgbClr val="92D050"/>
          </a:solidFill>
          <a:ln w="25400">
            <a:solidFill>
              <a:schemeClr val="tx1"/>
            </a:solidFill>
          </a:ln>
        </p:spPr>
        <p:txBody>
          <a:bodyPr wrap="square" rtlCol="0">
            <a:spAutoFit/>
          </a:bodyPr>
          <a:lstStyle/>
          <a:p>
            <a:pPr marL="457200" indent="-457200">
              <a:buAutoNum type="arabicPeriod"/>
            </a:pPr>
            <a:r>
              <a:rPr lang="en-US" sz="2000" b="1" dirty="0" err="1">
                <a:latin typeface="Microsoft YaHei Light" pitchFamily="34" charset="-122"/>
                <a:ea typeface="Microsoft YaHei Light" pitchFamily="34" charset="-122"/>
                <a:sym typeface="Wingdings" pitchFamily="2" charset="2"/>
              </a:rPr>
              <a:t>unittest</a:t>
            </a:r>
            <a:endParaRPr lang="en-US" sz="2000" b="1" dirty="0">
              <a:latin typeface="Microsoft YaHei Light" pitchFamily="34" charset="-122"/>
              <a:ea typeface="Microsoft YaHei Light" pitchFamily="34" charset="-122"/>
              <a:sym typeface="Wingdings" pitchFamily="2" charset="2"/>
            </a:endParaRPr>
          </a:p>
          <a:p>
            <a:pPr marL="457200" indent="-457200">
              <a:buAutoNum type="arabicPeriod"/>
            </a:pPr>
            <a:r>
              <a:rPr lang="en-US" sz="2000" b="1" dirty="0" err="1">
                <a:latin typeface="Microsoft YaHei Light" pitchFamily="34" charset="-122"/>
                <a:ea typeface="Microsoft YaHei Light" pitchFamily="34" charset="-122"/>
                <a:sym typeface="Wingdings" pitchFamily="2" charset="2"/>
              </a:rPr>
              <a:t>pytest</a:t>
            </a:r>
            <a:endParaRPr lang="en-US" sz="2000" b="1" dirty="0">
              <a:latin typeface="Microsoft YaHei Light" pitchFamily="34" charset="-122"/>
              <a:ea typeface="Microsoft YaHei Light" pitchFamily="34" charset="-122"/>
              <a:sym typeface="Wingdings" pitchFamily="2" charset="2"/>
            </a:endParaRPr>
          </a:p>
        </p:txBody>
      </p:sp>
      <p:cxnSp>
        <p:nvCxnSpPr>
          <p:cNvPr id="41" name="Straight Arrow Connector 40"/>
          <p:cNvCxnSpPr>
            <a:stCxn id="34" idx="0"/>
            <a:endCxn id="40" idx="2"/>
          </p:cNvCxnSpPr>
          <p:nvPr/>
        </p:nvCxnSpPr>
        <p:spPr>
          <a:xfrm flipH="1" flipV="1">
            <a:off x="8795332" y="2105851"/>
            <a:ext cx="1" cy="7131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7160422"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White-box testing</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sp>
        <p:nvSpPr>
          <p:cNvPr id="10" name="TextBox 9"/>
          <p:cNvSpPr txBox="1"/>
          <p:nvPr/>
        </p:nvSpPr>
        <p:spPr>
          <a:xfrm>
            <a:off x="5647021" y="1558999"/>
            <a:ext cx="4411380"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This was done manually at the start of project</a:t>
            </a:r>
          </a:p>
        </p:txBody>
      </p:sp>
      <p:sp>
        <p:nvSpPr>
          <p:cNvPr id="11" name="TextBox 10"/>
          <p:cNvSpPr txBox="1"/>
          <p:nvPr/>
        </p:nvSpPr>
        <p:spPr>
          <a:xfrm>
            <a:off x="5647021" y="2655534"/>
            <a:ext cx="4411380" cy="1938992"/>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had a concept of “Dustbin” where each developer would test the code of other developer by making test cases</a:t>
            </a:r>
          </a:p>
        </p:txBody>
      </p:sp>
      <p:pic>
        <p:nvPicPr>
          <p:cNvPr id="2" name="Picture 1"/>
          <p:cNvPicPr>
            <a:picLocks noChangeAspect="1"/>
          </p:cNvPicPr>
          <p:nvPr/>
        </p:nvPicPr>
        <p:blipFill>
          <a:blip r:embed="rId3"/>
          <a:stretch>
            <a:fillRect/>
          </a:stretch>
        </p:blipFill>
        <p:spPr>
          <a:xfrm>
            <a:off x="1868805" y="1365455"/>
            <a:ext cx="2694109" cy="4519151"/>
          </a:xfrm>
          <a:prstGeom prst="rect">
            <a:avLst/>
          </a:prstGeom>
        </p:spPr>
      </p:pic>
      <p:sp>
        <p:nvSpPr>
          <p:cNvPr id="13" name="TextBox 12"/>
          <p:cNvSpPr txBox="1"/>
          <p:nvPr/>
        </p:nvSpPr>
        <p:spPr>
          <a:xfrm>
            <a:off x="5713210" y="4815820"/>
            <a:ext cx="4345191" cy="830997"/>
          </a:xfrm>
          <a:prstGeom prst="rect">
            <a:avLst/>
          </a:prstGeom>
          <a:solidFill>
            <a:srgbClr val="92D050"/>
          </a:solidFill>
          <a:ln w="25400">
            <a:solidFill>
              <a:schemeClr val="tx1"/>
            </a:solidFill>
          </a:ln>
        </p:spPr>
        <p:txBody>
          <a:bodyPr wrap="square" rtlCol="0">
            <a:spAutoFit/>
          </a:bodyPr>
          <a:lstStyle/>
          <a:p>
            <a:r>
              <a:rPr lang="en-US" sz="2400" b="1" dirty="0">
                <a:latin typeface="Microsoft YaHei Light" pitchFamily="34" charset="-122"/>
                <a:ea typeface="Microsoft YaHei Light" pitchFamily="34" charset="-122"/>
                <a:sym typeface="Wingdings" pitchFamily="2" charset="2"/>
              </a:rPr>
              <a:t>Here we mostly used </a:t>
            </a:r>
            <a:r>
              <a:rPr lang="en-US" sz="2400" b="1" dirty="0" err="1">
                <a:latin typeface="Microsoft YaHei Light" pitchFamily="34" charset="-122"/>
                <a:ea typeface="Microsoft YaHei Light" pitchFamily="34" charset="-122"/>
                <a:sym typeface="Wingdings" pitchFamily="2" charset="2"/>
              </a:rPr>
              <a:t>unittest</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json</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ast</a:t>
            </a:r>
            <a:r>
              <a:rPr lang="en-US" sz="2400" b="1" dirty="0">
                <a:latin typeface="Microsoft YaHei Light" pitchFamily="34" charset="-122"/>
                <a:ea typeface="Microsoft YaHei Light" pitchFamily="34" charset="-122"/>
                <a:sym typeface="Wingdings" pitchFamily="2" charset="2"/>
              </a:rPr>
              <a:t> packages</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2316019"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pic>
        <p:nvPicPr>
          <p:cNvPr id="102402" name="Picture 2"/>
          <p:cNvPicPr>
            <a:picLocks noChangeAspect="1" noChangeArrowheads="1"/>
          </p:cNvPicPr>
          <p:nvPr/>
        </p:nvPicPr>
        <p:blipFill>
          <a:blip r:embed="rId3" cstate="print"/>
          <a:srcRect/>
          <a:stretch>
            <a:fillRect/>
          </a:stretch>
        </p:blipFill>
        <p:spPr bwMode="auto">
          <a:xfrm>
            <a:off x="9307174" y="4093799"/>
            <a:ext cx="2571750" cy="2447925"/>
          </a:xfrm>
          <a:prstGeom prst="rect">
            <a:avLst/>
          </a:prstGeom>
          <a:noFill/>
          <a:ln w="9525">
            <a:noFill/>
            <a:miter lim="800000"/>
            <a:headEnd/>
            <a:tailEnd/>
          </a:ln>
        </p:spPr>
      </p:pic>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Building</a:t>
            </a:r>
          </a:p>
        </p:txBody>
      </p:sp>
      <p:sp>
        <p:nvSpPr>
          <p:cNvPr id="7" name="TextBox 6"/>
          <p:cNvSpPr txBox="1"/>
          <p:nvPr/>
        </p:nvSpPr>
        <p:spPr>
          <a:xfrm>
            <a:off x="1276664" y="4199742"/>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170271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Bugs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Tree>
    <p:extLst>
      <p:ext uri="{BB962C8B-B14F-4D97-AF65-F5344CB8AC3E}">
        <p14:creationId xmlns:p14="http://schemas.microsoft.com/office/powerpoint/2010/main" val="30698768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Continuous Integration: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sp>
        <p:nvSpPr>
          <p:cNvPr id="8" name="TextBox 7"/>
          <p:cNvSpPr txBox="1"/>
          <p:nvPr/>
        </p:nvSpPr>
        <p:spPr>
          <a:xfrm>
            <a:off x="989351" y="1396104"/>
            <a:ext cx="10792918" cy="4622804"/>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 sz="2000" b="1" dirty="0">
                <a:solidFill>
                  <a:schemeClr val="bg1"/>
                </a:solidFill>
                <a:latin typeface="Microsoft YaHei Light" panose="020B0502040204020203" pitchFamily="34" charset="-122"/>
                <a:ea typeface="Microsoft YaHei Light" panose="020B0502040204020203" pitchFamily="34" charset="-122"/>
                <a:cs typeface="Arial"/>
                <a:sym typeface="Arial"/>
              </a:rPr>
              <a:t>As GitHub is easily accessible to all and we wanted a more secure version control tool for our code, so we shifted from GitHub to BitBucket. </a:t>
            </a:r>
          </a:p>
          <a:p>
            <a:pPr lvl="0">
              <a:lnSpc>
                <a:spcPct val="115000"/>
              </a:lnSpc>
              <a:buClr>
                <a:schemeClr val="dk1"/>
              </a:buClr>
              <a:buSzPct val="25000"/>
            </a:pPr>
            <a:endPar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rPr>
              <a:t>Link: </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 commands: </a:t>
            </a:r>
          </a:p>
          <a:p>
            <a:pPr lvl="0">
              <a:lnSpc>
                <a:spcPct val="115000"/>
              </a:lnSpc>
              <a:buClr>
                <a:schemeClr val="dk1"/>
              </a:buClr>
              <a:buSzPct val="25000"/>
            </a:pPr>
            <a:r>
              <a:rPr lang="en-IN" dirty="0" err="1">
                <a:solidFill>
                  <a:schemeClr val="bg1"/>
                </a:solidFill>
                <a:latin typeface="Microsoft YaHei Light" panose="020B0502040204020203" pitchFamily="34" charset="-122"/>
                <a:ea typeface="Microsoft YaHei Light" panose="020B0502040204020203" pitchFamily="34" charset="-122"/>
                <a:cs typeface="Arial"/>
                <a:sym typeface="Arial"/>
              </a:rPr>
              <a:t>gitclone</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 https://Rohan9969@bitbucket.org/Rohan9969/software_development_cgu.git</a:t>
            </a: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pull</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add .</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commit –a –s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push origin master</a:t>
            </a: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Merge conflicts: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checkout &lt;files creating conflict&gt;</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V="1">
            <a:off x="9881688" y="1775366"/>
            <a:ext cx="682305" cy="6348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144150"/>
            <a:ext cx="2168013" cy="1631216"/>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464023" y="233809"/>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8" name="TextBox 7"/>
          <p:cNvSpPr txBox="1"/>
          <p:nvPr/>
        </p:nvSpPr>
        <p:spPr>
          <a:xfrm>
            <a:off x="1904354" y="334426"/>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401438" y="1904086"/>
            <a:ext cx="4961206" cy="3785652"/>
          </a:xfrm>
          <a:prstGeom prst="rect">
            <a:avLst/>
          </a:prstGeom>
          <a:noFill/>
          <a:ln w="25400">
            <a:solidFill>
              <a:schemeClr val="bg1"/>
            </a:solidFill>
          </a:ln>
        </p:spPr>
        <p:txBody>
          <a:bodyPr wrap="square" rtlCol="0">
            <a:spAutoFit/>
          </a:bodyPr>
          <a:lstStyle/>
          <a:p>
            <a:pPr marL="457200" indent="-457200">
              <a:buAutoNum type="arabicPeriod"/>
            </a:pPr>
            <a:r>
              <a:rPr lang="en-US" sz="2400" b="1" dirty="0">
                <a:solidFill>
                  <a:schemeClr val="bg1"/>
                </a:solidFill>
                <a:latin typeface="Microsoft YaHei Light" pitchFamily="34" charset="-122"/>
                <a:ea typeface="Microsoft YaHei Light" pitchFamily="34" charset="-122"/>
              </a:rPr>
              <a:t>Brainstorming:</a:t>
            </a:r>
          </a:p>
          <a:p>
            <a:r>
              <a:rPr lang="en-US" sz="2400" dirty="0">
                <a:solidFill>
                  <a:schemeClr val="bg1"/>
                </a:solidFill>
                <a:latin typeface="Microsoft YaHei Light" pitchFamily="34" charset="-122"/>
                <a:ea typeface="Microsoft YaHei Light" pitchFamily="34" charset="-122"/>
              </a:rPr>
              <a:t>	Weekly Talks with professor</a:t>
            </a:r>
          </a:p>
          <a:p>
            <a:r>
              <a:rPr lang="en-US" sz="2400" dirty="0">
                <a:solidFill>
                  <a:schemeClr val="bg1"/>
                </a:solidFill>
                <a:latin typeface="Microsoft YaHei Light" pitchFamily="34" charset="-122"/>
                <a:ea typeface="Microsoft YaHei Light" pitchFamily="34" charset="-122"/>
              </a:rPr>
              <a:t>	Had total of </a:t>
            </a:r>
            <a:r>
              <a:rPr lang="en-US" sz="2400" b="1" i="1" dirty="0">
                <a:solidFill>
                  <a:schemeClr val="bg1"/>
                </a:solidFill>
                <a:latin typeface="Microsoft YaHei Light" pitchFamily="34" charset="-122"/>
                <a:ea typeface="Microsoft YaHei Light" pitchFamily="34" charset="-122"/>
              </a:rPr>
              <a:t>3 + 5 weekly 			iterations</a:t>
            </a:r>
            <a:r>
              <a:rPr lang="en-US" sz="2400" dirty="0">
                <a:solidFill>
                  <a:schemeClr val="bg1"/>
                </a:solidFill>
                <a:latin typeface="Microsoft YaHei Light" pitchFamily="34" charset="-122"/>
                <a:ea typeface="Microsoft YaHei Light" pitchFamily="34" charset="-122"/>
              </a:rPr>
              <a:t> with professor 		directly</a:t>
            </a:r>
          </a:p>
          <a:p>
            <a:endParaRPr lang="en-US" sz="2400"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2.	Blue-</a:t>
            </a:r>
            <a:r>
              <a:rPr lang="en-US" sz="2400" b="1" dirty="0" err="1">
                <a:solidFill>
                  <a:schemeClr val="bg1"/>
                </a:solidFill>
                <a:latin typeface="Microsoft YaHei Light" pitchFamily="34" charset="-122"/>
                <a:ea typeface="Microsoft YaHei Light" pitchFamily="34" charset="-122"/>
              </a:rPr>
              <a:t>skying</a:t>
            </a:r>
            <a:r>
              <a:rPr lang="en-US" sz="2400" b="1" dirty="0">
                <a:solidFill>
                  <a:schemeClr val="bg1"/>
                </a:solidFill>
                <a:latin typeface="Microsoft YaHei Light" pitchFamily="34" charset="-122"/>
                <a:ea typeface="Microsoft YaHei Light" pitchFamily="34" charset="-122"/>
              </a:rPr>
              <a:t>:</a:t>
            </a:r>
          </a:p>
          <a:p>
            <a:r>
              <a:rPr lang="en-US" sz="2400" b="1" dirty="0">
                <a:solidFill>
                  <a:schemeClr val="bg1"/>
                </a:solidFill>
                <a:latin typeface="Microsoft YaHei Light" pitchFamily="34" charset="-122"/>
                <a:ea typeface="Microsoft YaHei Light" pitchFamily="34" charset="-122"/>
              </a:rPr>
              <a:t>	</a:t>
            </a:r>
            <a:r>
              <a:rPr lang="en-US" sz="2400" dirty="0">
                <a:solidFill>
                  <a:schemeClr val="bg1"/>
                </a:solidFill>
                <a:latin typeface="Microsoft YaHei Light" pitchFamily="34" charset="-122"/>
                <a:ea typeface="Microsoft YaHei Light" pitchFamily="34" charset="-122"/>
              </a:rPr>
              <a:t>Old traditional Way of using 		sticky notes.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904086"/>
            <a:ext cx="4008120" cy="4588694"/>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888" y="334426"/>
            <a:ext cx="5161095" cy="6355080"/>
          </a:xfrm>
          <a:prstGeom prst="rect">
            <a:avLst/>
          </a:prstGeom>
        </p:spPr>
      </p:pic>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119228" y="2115212"/>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r>
              <a:rPr lang="en-US" sz="2800" b="1" dirty="0">
                <a:solidFill>
                  <a:schemeClr val="bg1"/>
                </a:solidFill>
                <a:latin typeface="Microsoft YaHei Light" pitchFamily="34" charset="-122"/>
                <a:ea typeface="Microsoft YaHei Light" pitchFamily="34" charset="-122"/>
              </a:rPr>
              <a:t>.</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6046838" y="1525348"/>
            <a:ext cx="6743021" cy="4719159"/>
          </a:xfrm>
          <a:prstGeom prst="rect">
            <a:avLst/>
          </a:prstGeom>
        </p:spPr>
      </p:pic>
      <p:sp>
        <p:nvSpPr>
          <p:cNvPr id="6" name="TextBox 5"/>
          <p:cNvSpPr txBox="1"/>
          <p:nvPr/>
        </p:nvSpPr>
        <p:spPr>
          <a:xfrm>
            <a:off x="1919102" y="186363"/>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082354" y="2278008"/>
            <a:ext cx="5821680" cy="3416320"/>
          </a:xfrm>
          <a:prstGeom prst="rect">
            <a:avLst/>
          </a:prstGeom>
          <a:noFill/>
          <a:ln w="25400">
            <a:solidFill>
              <a:schemeClr val="bg1"/>
            </a:solidFill>
          </a:ln>
        </p:spPr>
        <p:txBody>
          <a:bodyPr wrap="square" rtlCol="0">
            <a:spAutoFit/>
          </a:bodyPr>
          <a:lstStyle/>
          <a:p>
            <a:r>
              <a:rPr lang="en-US" sz="2400" b="1" dirty="0">
                <a:solidFill>
                  <a:schemeClr val="bg1"/>
                </a:solidFill>
                <a:latin typeface="Microsoft YaHei Light" pitchFamily="34" charset="-122"/>
                <a:ea typeface="Microsoft YaHei Light" pitchFamily="34" charset="-122"/>
              </a:rPr>
              <a:t>4. Observation:</a:t>
            </a:r>
          </a:p>
          <a:p>
            <a:endParaRPr lang="en-US" sz="2400" b="1"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	a. 1st Milestone – Other task</a:t>
            </a:r>
          </a:p>
          <a:p>
            <a:r>
              <a:rPr lang="en-US" sz="2400" b="1" dirty="0">
                <a:solidFill>
                  <a:schemeClr val="bg1"/>
                </a:solidFill>
                <a:latin typeface="Microsoft YaHei Light" pitchFamily="34" charset="-122"/>
                <a:ea typeface="Microsoft YaHei Light" pitchFamily="34" charset="-122"/>
              </a:rPr>
              <a:t>		like printing of notices is  			    		something we missed out 	and 			this is something that we got by 			observing other project groups</a:t>
            </a:r>
          </a:p>
          <a:p>
            <a:r>
              <a:rPr lang="en-US" sz="2400" b="1" dirty="0">
                <a:solidFill>
                  <a:schemeClr val="bg1"/>
                </a:solidFill>
                <a:latin typeface="Microsoft YaHei Light" pitchFamily="34" charset="-122"/>
                <a:ea typeface="Microsoft YaHei Light" pitchFamily="34" charset="-122"/>
              </a:rPr>
              <a:t>	b. Online websites</a:t>
            </a:r>
          </a:p>
          <a:p>
            <a:r>
              <a:rPr lang="en-US" sz="2400" b="1" dirty="0">
                <a:solidFill>
                  <a:schemeClr val="bg1"/>
                </a:solidFill>
                <a:latin typeface="Microsoft YaHei Light" pitchFamily="34" charset="-122"/>
                <a:ea typeface="Microsoft YaHei Light" pitchFamily="34" charset="-122"/>
              </a:rPr>
              <a:t>		http://www.activecamps.com/</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7752107" y="1661457"/>
            <a:ext cx="3146108" cy="4649421"/>
          </a:xfrm>
          <a:prstGeom prst="rect">
            <a:avLst/>
          </a:prstGeom>
        </p:spPr>
      </p:pic>
      <p:sp>
        <p:nvSpPr>
          <p:cNvPr id="6" name="TextBox 5"/>
          <p:cNvSpPr txBox="1"/>
          <p:nvPr/>
        </p:nvSpPr>
        <p:spPr>
          <a:xfrm>
            <a:off x="1919102" y="171615"/>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250" fill="hold"/>
                                        <p:tgtEl>
                                          <p:spTgt spid="22"/>
                                        </p:tgtEl>
                                        <p:attrNameLst>
                                          <p:attrName>ppt_x</p:attrName>
                                        </p:attrNameLst>
                                      </p:cBhvr>
                                      <p:tavLst>
                                        <p:tav tm="0">
                                          <p:val>
                                            <p:strVal val="#ppt_x"/>
                                          </p:val>
                                        </p:tav>
                                        <p:tav tm="100000">
                                          <p:val>
                                            <p:strVal val="#ppt_x"/>
                                          </p:val>
                                        </p:tav>
                                      </p:tavLst>
                                    </p:anim>
                                    <p:anim calcmode="lin" valueType="num">
                                      <p:cBhvr additive="base">
                                        <p:cTn id="3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11378" y="2946166"/>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9481237" y="1990175"/>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sp>
        <p:nvSpPr>
          <p:cNvPr id="26" name="Rectangle 25"/>
          <p:cNvSpPr/>
          <p:nvPr/>
        </p:nvSpPr>
        <p:spPr>
          <a:xfrm>
            <a:off x="1693300" y="398198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706218" y="4986792"/>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688139" y="602260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1" grpId="0" animBg="1"/>
      <p:bldP spid="23" grpId="0" animBg="1"/>
      <p:bldP spid="24"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5611</TotalTime>
  <Words>1435</Words>
  <Application>Microsoft Office PowerPoint</Application>
  <PresentationFormat>Widescreen</PresentationFormat>
  <Paragraphs>436</Paragraphs>
  <Slides>33</Slides>
  <Notes>33</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44"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775</cp:revision>
  <dcterms:created xsi:type="dcterms:W3CDTF">2016-06-29T02:33:50Z</dcterms:created>
  <dcterms:modified xsi:type="dcterms:W3CDTF">2016-12-08T07:21:17Z</dcterms:modified>
</cp:coreProperties>
</file>